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381D6-DD41-4E77-B27A-91D13602858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A4916-6FD5-4F2B-92F7-A828B5AC7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2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0838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5C7B-EBB4-4654-9624-B0C8559B66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0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2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3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7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9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6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0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2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9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1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6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33768-023C-4E6D-B1D5-E17D8241572F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1481-CD24-4169-881C-950454620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97193"/>
              </p:ext>
            </p:extLst>
          </p:nvPr>
        </p:nvGraphicFramePr>
        <p:xfrm>
          <a:off x="598462" y="1626237"/>
          <a:ext cx="10972800" cy="3745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397"/>
                <a:gridCol w="2264966"/>
                <a:gridCol w="6471713"/>
                <a:gridCol w="951724"/>
              </a:tblGrid>
              <a:tr h="309502">
                <a:tc rowSpan="12">
                  <a:txBody>
                    <a:bodyPr/>
                    <a:lstStyle/>
                    <a:p>
                      <a:pPr algn="ctr"/>
                      <a:r>
                        <a:rPr lang="sr-Cyrl-R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ОБАВЕЗНИ</a:t>
                      </a:r>
                      <a:r>
                        <a:rPr lang="sr-Cyrl-RS" sz="11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КРИТЕРИЈУМИ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x-none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Педагошки рад</a:t>
                      </a: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Педагошко</a:t>
                      </a:r>
                      <a:r>
                        <a:rPr lang="x-none" sz="1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искуство у звању ванредног професора (год.)</a:t>
                      </a:r>
                      <a:endParaRPr lang="en-US" sz="10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Оцена педагошког рада</a:t>
                      </a:r>
                      <a:endParaRPr lang="en-US" sz="10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/>
                </a:tc>
                <a:tc rowSpan="3">
                  <a:txBody>
                    <a:bodyPr/>
                    <a:lstStyle/>
                    <a:p>
                      <a:pPr algn="l"/>
                      <a:endParaRPr lang="x-none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x-none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Научноистраживачки</a:t>
                      </a:r>
                      <a:r>
                        <a:rPr lang="x-none" sz="11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рад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Укупан број бодова после избора у звање ванредног професора</a:t>
                      </a:r>
                      <a:endParaRPr kumimoji="0" lang="x-non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  <a:sym typeface="Wingdings 2" pitchFamily="18" charset="2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Број</a:t>
                      </a:r>
                      <a:r>
                        <a:rPr kumimoji="0" lang="x-none" sz="1000" u="none" strike="noStrike" cap="none" normalizeH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основних бодова (</a:t>
                      </a: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M10, М20, M31, М33, М40, M51-53, М80</a:t>
                      </a: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,</a:t>
                      </a: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М90</a:t>
                      </a: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3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Број радова у </a:t>
                      </a:r>
                      <a:r>
                        <a:rPr kumimoji="0" lang="en-US" sz="1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часопис</a:t>
                      </a: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има</a:t>
                      </a: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en-US" sz="1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категориј</a:t>
                      </a: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М21</a:t>
                      </a: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-</a:t>
                      </a: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23</a:t>
                      </a: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Први аутор у часописима категорија М21-23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10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CS" sz="800" b="1" i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Руковођење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или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учешће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у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научним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пројектима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или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оригинално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стручно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остварење</a:t>
                      </a: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endParaRPr lang="sr-Latn-CS" sz="1100" b="1" i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М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онографија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уџбеник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поглавље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у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уџбенику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или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монографији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практикум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или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збирка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задатака</a:t>
                      </a: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endParaRPr lang="en-US" sz="11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Пленарна</a:t>
                      </a:r>
                      <a:r>
                        <a:rPr lang="x-none" sz="11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предавања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r-Cyrl-RS" sz="11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саопштења</a:t>
                      </a:r>
                      <a:r>
                        <a:rPr lang="x-none" sz="11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на домаћим или међународним скуповима</a:t>
                      </a:r>
                      <a:endParaRPr lang="en-US" sz="11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ourier New" pitchFamily="49" charset="0"/>
                        <a:cs typeface="Arial" pitchFamily="34" charset="0"/>
                        <a:sym typeface="Wingdings 2" pitchFamily="18" charset="2"/>
                      </a:endParaRPr>
                    </a:p>
                  </a:txBody>
                  <a:tcPr marT="38100" marB="3810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Члан к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омисиј</a:t>
                      </a: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за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одбрану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завршн</a:t>
                      </a: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их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рад</a:t>
                      </a:r>
                      <a:r>
                        <a:rPr lang="x-none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ова</a:t>
                      </a:r>
                      <a:endParaRPr lang="x-none" sz="11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ea typeface="Courier New" pitchFamily="49" charset="0"/>
                        <a:cs typeface="Arial" pitchFamily="34" charset="0"/>
                        <a:sym typeface="Wingdings 2" pitchFamily="18" charset="2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1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Менторства</a:t>
                      </a:r>
                      <a:endParaRPr lang="x-none" sz="11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</a:t>
                      </a:r>
                      <a:r>
                        <a:rPr lang="en-US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дбрањен</a:t>
                      </a: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</a:t>
                      </a:r>
                      <a:r>
                        <a:rPr lang="en-US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завршн</a:t>
                      </a: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и</a:t>
                      </a:r>
                      <a:r>
                        <a:rPr lang="en-US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рад</a:t>
                      </a: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ови</a:t>
                      </a:r>
                      <a:endParaRPr lang="x-none" sz="10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73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2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О</a:t>
                      </a:r>
                      <a:r>
                        <a:rPr lang="en-US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дбрањен</a:t>
                      </a: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lang="en-US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докторск</a:t>
                      </a: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lang="en-US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дисертациј</a:t>
                      </a:r>
                      <a:r>
                        <a:rPr lang="x-none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endParaRPr lang="x-none" sz="10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9502">
                <a:tc v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1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Број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хетероцитата</a:t>
                      </a:r>
                      <a:r>
                        <a:rPr lang="en-US" sz="11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endParaRPr lang="x-none" sz="11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829168"/>
              </p:ext>
            </p:extLst>
          </p:nvPr>
        </p:nvGraphicFramePr>
        <p:xfrm>
          <a:off x="609603" y="5517456"/>
          <a:ext cx="10941309" cy="1783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908"/>
                <a:gridCol w="9678401"/>
              </a:tblGrid>
              <a:tr h="76200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1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ИЗБОРНИ </a:t>
                      </a:r>
                      <a:r>
                        <a:rPr lang="sr-Cyrl-RS" sz="11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КРИТЕРИЈУМИ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sr-Cyrl-RS" sz="1100" b="0" kern="12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4360">
                <a:tc v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12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sr-Cyrl-CS" sz="1100" b="1" i="0" kern="12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757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sr-Cyrl-CS" sz="1100" b="0" i="0" kern="12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43509195-D796-4D6C-901E-64D5A2E8AC40}"/>
              </a:ext>
            </a:extLst>
          </p:cNvPr>
          <p:cNvCxnSpPr>
            <a:cxnSpLocks/>
          </p:cNvCxnSpPr>
          <p:nvPr/>
        </p:nvCxnSpPr>
        <p:spPr>
          <a:xfrm flipH="1" flipV="1">
            <a:off x="5355493" y="2"/>
            <a:ext cx="20702" cy="1221500"/>
          </a:xfrm>
          <a:prstGeom prst="line">
            <a:avLst/>
          </a:prstGeom>
          <a:ln w="38100">
            <a:solidFill>
              <a:srgbClr val="3DB6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9599" y="719614"/>
            <a:ext cx="436360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216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Др сц. </a:t>
            </a:r>
            <a:r>
              <a:rPr lang="sr-Cyrl-RS" sz="216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мед.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32528" y="138942"/>
            <a:ext cx="6149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Редовни</a:t>
            </a:r>
            <a:r>
              <a:rPr lang="sr-Latn-C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професор</a:t>
            </a:r>
            <a:r>
              <a:rPr lang="sr-Latn-C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sr-Latn-C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ужу</a:t>
            </a:r>
            <a:r>
              <a:rPr lang="sr-Latn-C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научну</a:t>
            </a:r>
            <a:r>
              <a:rPr lang="sr-Latn-CS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област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418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2020-09-10T18:49:13Z</dcterms:created>
  <dcterms:modified xsi:type="dcterms:W3CDTF">2020-09-10T18:49:27Z</dcterms:modified>
</cp:coreProperties>
</file>